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charts/chart1.xml" ContentType="application/vnd.openxmlformats-officedocument.drawingml.chart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notesMasterIdLst>
    <p:notesMasterId r:id="rId10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notesMaster" Target="notesMasters/notesMaster1.xml"/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Bundle rate</c:v>
                </c:pt>
              </c:strCache>
            </c:strRef>
          </c:tx>
          <c:spPr>
            <a:solidFill>
              <a:srgbClr val="A9C2B1"/>
            </a:solidFill>
            <a:effectLst/>
          </c:spPr>
          <c:invertIfNegative val="0"/>
          <c:dLbls>
            <c:numFmt formatCode="0&quot;%&quot;" sourceLinked="0"/>
            <c:txPr>
              <a:bodyPr/>
              <a:lstStyle/>
              <a:p>
                <a:pPr>
                  <a:defRPr b="1" i="0" strike="noStrike" sz="1400" u="none">
                    <a:solidFill>
                      <a:srgbClr val="1F3A2E"/>
                    </a:solidFill>
                    <a:latin typeface="Arial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A9C2B1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4F8A6B"/>
              </a:solidFill>
              <a:effectLst/>
            </c:spPr>
          </c:dPt>
          <c:cat>
            <c:multiLvlStrRef>
              <c:f>Sheet1!$A$2:$A$3</c:f>
              <c:multiLvlStrCache>
                <c:ptCount val="2"/>
                <c:lvl>
                  <c:pt idx="0">
                    <c:v>Product pages only</c:v>
                  </c:pt>
                  <c:pt idx="1">
                    <c:v>With Routine Builder</c:v>
                  </c:pt>
                </c:lvl>
              </c:multiLvlStrCache>
            </c:multiLvl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21</c:v>
                </c:pt>
                <c:pt idx="1">
                  <c:v>44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b="1" i="0" strike="noStrike" sz="1400" u="none">
                  <a:solidFill>
                    <a:srgbClr val="1F3A2E"/>
                  </a:solidFill>
                  <a:latin typeface="Arial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100" b="0" i="0" u="none" strike="noStrike">
                <a:solidFill>
                  <a:srgbClr val="6B7D71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55"/>
          <c:min val="0"/>
        </c:scaling>
        <c:delete val="1"/>
        <c:axPos val="l"/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1200" b="0" i="0" u="none" strike="noStrike">
                <a:solidFill>
                  <a:srgbClr val="000000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Split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1F3A2E"/>
              </a:solidFill>
              <a:effectLst/>
            </c:spPr>
          </c:dPt>
          <c:dPt>
            <c:idx val="1"/>
            <c:bubble3D val="0"/>
            <c:spPr>
              <a:solidFill>
                <a:srgbClr val="A9C2B1"/>
              </a:solidFill>
              <a:effectLst/>
            </c:spPr>
          </c:dPt>
          <c:dPt>
            <c:idx val="2"/>
            <c:bubble3D val="0"/>
            <c:spPr>
              <a:solidFill>
                <a:srgbClr val="4F8A6B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1100" b="0" i="0" u="none" strike="noStrike">
                      <a:solidFill>
                        <a:srgbClr val="FFFFFF"/>
                      </a:solidFill>
                      <a:latin typeface="Arial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Sheet1!$A$2:$A$4</c:f>
              <c:strCache>
                <c:ptCount val="3"/>
                <c:pt idx="0">
                  <c:v>Your margin</c:v>
                </c:pt>
                <c:pt idx="1">
                  <c:v>Product cost</c:v>
                </c:pt>
                <c:pt idx="2">
                  <c:v>Brand gross profit</c:v>
                </c:pt>
              </c:strCache>
            </c:strRef>
          </c:cat>
          <c:val>
            <c:numRef>
              <c:f>Sheet1!$B$2:$B$4</c:f>
              <c:numCache>
                <c:ptCount val="3"/>
                <c:pt idx="0">
                  <c:v>40</c:v>
                </c:pt>
                <c:pt idx="1">
                  <c:v>20</c:v>
                </c:pt>
                <c:pt idx="2">
                  <c:v>40</c:v>
                </c:pt>
              </c:numCache>
            </c:numRef>
          </c:val>
        </c:ser>
        <c:firstSliceAng val="0"/>
        <c:holeSize val="55"/>
      </c:doughnutChart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1000">
              <a:solidFill>
                <a:srgbClr val="1F2A24"/>
              </a:solidFill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F3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035040" y="0"/>
            <a:ext cx="3108960" cy="5143500"/>
          </a:xfrm>
          <a:prstGeom prst="rect">
            <a:avLst/>
          </a:prstGeom>
          <a:solidFill>
            <a:srgbClr val="4F8A6B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2011680"/>
            <a:ext cx="365760" cy="1463040"/>
          </a:xfrm>
          <a:prstGeom prst="roundRect">
            <a:avLst>
              <a:gd name="adj" fmla="val 20000"/>
            </a:avLst>
          </a:prstGeom>
          <a:solidFill>
            <a:srgbClr val="D9E8D2"/>
          </a:solidFill>
          <a:ln/>
        </p:spPr>
      </p:sp>
      <p:sp>
        <p:nvSpPr>
          <p:cNvPr id="4" name="Shape 2"/>
          <p:cNvSpPr/>
          <p:nvPr/>
        </p:nvSpPr>
        <p:spPr>
          <a:xfrm>
            <a:off x="6492240" y="1810512"/>
            <a:ext cx="182880" cy="219456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5" name="Shape 3"/>
          <p:cNvSpPr/>
          <p:nvPr/>
        </p:nvSpPr>
        <p:spPr>
          <a:xfrm>
            <a:off x="6876288" y="2240280"/>
            <a:ext cx="365760" cy="1463040"/>
          </a:xfrm>
          <a:prstGeom prst="roundRect">
            <a:avLst>
              <a:gd name="adj" fmla="val 20000"/>
            </a:avLst>
          </a:prstGeom>
          <a:solidFill>
            <a:srgbClr val="BCD6B8"/>
          </a:solidFill>
          <a:ln/>
        </p:spPr>
      </p:sp>
      <p:sp>
        <p:nvSpPr>
          <p:cNvPr id="6" name="Shape 4"/>
          <p:cNvSpPr/>
          <p:nvPr/>
        </p:nvSpPr>
        <p:spPr>
          <a:xfrm>
            <a:off x="6967728" y="2039112"/>
            <a:ext cx="182880" cy="219456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7" name="Shape 5"/>
          <p:cNvSpPr/>
          <p:nvPr/>
        </p:nvSpPr>
        <p:spPr>
          <a:xfrm>
            <a:off x="7351776" y="2011680"/>
            <a:ext cx="365760" cy="1463040"/>
          </a:xfrm>
          <a:prstGeom prst="roundRect">
            <a:avLst>
              <a:gd name="adj" fmla="val 20000"/>
            </a:avLst>
          </a:prstGeom>
          <a:solidFill>
            <a:srgbClr val="96C09A"/>
          </a:solidFill>
          <a:ln/>
        </p:spPr>
      </p:sp>
      <p:sp>
        <p:nvSpPr>
          <p:cNvPr id="8" name="Shape 6"/>
          <p:cNvSpPr/>
          <p:nvPr/>
        </p:nvSpPr>
        <p:spPr>
          <a:xfrm>
            <a:off x="7443216" y="1810512"/>
            <a:ext cx="182880" cy="219456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9" name="Shape 7"/>
          <p:cNvSpPr/>
          <p:nvPr/>
        </p:nvSpPr>
        <p:spPr>
          <a:xfrm>
            <a:off x="7827264" y="2240280"/>
            <a:ext cx="365760" cy="1463040"/>
          </a:xfrm>
          <a:prstGeom prst="roundRect">
            <a:avLst>
              <a:gd name="adj" fmla="val 20000"/>
            </a:avLst>
          </a:prstGeom>
          <a:solidFill>
            <a:srgbClr val="6FA587"/>
          </a:solidFill>
          <a:ln/>
        </p:spPr>
      </p:sp>
      <p:sp>
        <p:nvSpPr>
          <p:cNvPr id="10" name="Shape 8"/>
          <p:cNvSpPr/>
          <p:nvPr/>
        </p:nvSpPr>
        <p:spPr>
          <a:xfrm>
            <a:off x="7918704" y="2039112"/>
            <a:ext cx="182880" cy="219456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11" name="Shape 9"/>
          <p:cNvSpPr/>
          <p:nvPr/>
        </p:nvSpPr>
        <p:spPr>
          <a:xfrm>
            <a:off x="8302752" y="2011680"/>
            <a:ext cx="365760" cy="1463040"/>
          </a:xfrm>
          <a:prstGeom prst="roundRect">
            <a:avLst>
              <a:gd name="adj" fmla="val 20000"/>
            </a:avLst>
          </a:prstGeom>
          <a:solidFill>
            <a:srgbClr val="CFE6C9"/>
          </a:solidFill>
          <a:ln/>
        </p:spPr>
      </p:sp>
      <p:sp>
        <p:nvSpPr>
          <p:cNvPr id="12" name="Shape 10"/>
          <p:cNvSpPr/>
          <p:nvPr/>
        </p:nvSpPr>
        <p:spPr>
          <a:xfrm>
            <a:off x="8394192" y="1810512"/>
            <a:ext cx="182880" cy="219456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13" name="Text 11"/>
          <p:cNvSpPr/>
          <p:nvPr/>
        </p:nvSpPr>
        <p:spPr>
          <a:xfrm>
            <a:off x="548640" y="1097280"/>
            <a:ext cx="53035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PARTNERSHIP PROPOSAL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48640" y="1463040"/>
            <a:ext cx="53035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Dew Daily</a:t>
            </a:r>
            <a:endParaRPr lang="en-US" sz="5400" dirty="0"/>
          </a:p>
        </p:txBody>
      </p:sp>
      <p:sp>
        <p:nvSpPr>
          <p:cNvPr id="15" name="Text 13"/>
          <p:cNvSpPr/>
          <p:nvPr/>
        </p:nvSpPr>
        <p:spPr>
          <a:xfrm>
            <a:off x="548640" y="2468880"/>
            <a:ext cx="53035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BE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 skincare under $25, built as a routine.</a:t>
            </a:r>
            <a:endParaRPr lang="en-US" sz="1700" dirty="0"/>
          </a:p>
          <a:p>
            <a:pPr indent="0" marL="0">
              <a:buNone/>
            </a:pPr>
            <a:r>
              <a:rPr lang="en-US" sz="1700" dirty="0">
                <a:solidFill>
                  <a:srgbClr val="DBE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proposal for your beauty aisle.</a:t>
            </a:r>
            <a:endParaRPr lang="en-US" sz="1700" dirty="0"/>
          </a:p>
        </p:txBody>
      </p:sp>
      <p:sp>
        <p:nvSpPr>
          <p:cNvPr id="16" name="Text 14"/>
          <p:cNvSpPr/>
          <p:nvPr/>
        </p:nvSpPr>
        <p:spPr>
          <a:xfrm>
            <a:off x="548640" y="411480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Presented by Jahnvi Raichura, Product Lead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C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 Daily · Partnership proposal · Sample data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C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1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4F8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OPPORTUNITY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Shoppers want results, not choices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600200"/>
            <a:ext cx="2606040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457200" y="1600200"/>
            <a:ext cx="73152" cy="2377440"/>
          </a:xfrm>
          <a:prstGeom prst="rect">
            <a:avLst/>
          </a:prstGeom>
          <a:solidFill>
            <a:srgbClr val="4F8A6B"/>
          </a:solidFill>
          <a:ln/>
        </p:spPr>
      </p:sp>
      <p:sp>
        <p:nvSpPr>
          <p:cNvPr id="6" name="Text 4"/>
          <p:cNvSpPr/>
          <p:nvPr/>
        </p:nvSpPr>
        <p:spPr>
          <a:xfrm>
            <a:off x="731520" y="17830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62%</a:t>
            </a:r>
            <a:endParaRPr lang="en-US" sz="5200" dirty="0"/>
          </a:p>
        </p:txBody>
      </p:sp>
      <p:sp>
        <p:nvSpPr>
          <p:cNvPr id="7" name="Text 5"/>
          <p:cNvSpPr/>
          <p:nvPr/>
        </p:nvSpPr>
        <p:spPr>
          <a:xfrm>
            <a:off x="731520" y="2788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shoppers don't know which products to use together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3273552" y="1600200"/>
            <a:ext cx="2606040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3273552" y="1600200"/>
            <a:ext cx="73152" cy="2377440"/>
          </a:xfrm>
          <a:prstGeom prst="rect">
            <a:avLst/>
          </a:prstGeom>
          <a:solidFill>
            <a:srgbClr val="4F8A6B"/>
          </a:solidFill>
          <a:ln/>
        </p:spPr>
      </p:sp>
      <p:sp>
        <p:nvSpPr>
          <p:cNvPr id="10" name="Text 8"/>
          <p:cNvSpPr/>
          <p:nvPr/>
        </p:nvSpPr>
        <p:spPr>
          <a:xfrm>
            <a:off x="3547872" y="17830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1.3</a:t>
            </a:r>
            <a:endParaRPr lang="en-US" sz="5200" dirty="0"/>
          </a:p>
        </p:txBody>
      </p:sp>
      <p:sp>
        <p:nvSpPr>
          <p:cNvPr id="11" name="Text 9"/>
          <p:cNvSpPr/>
          <p:nvPr/>
        </p:nvSpPr>
        <p:spPr>
          <a:xfrm>
            <a:off x="3547872" y="2788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items per order in the category: most buy one product, then stop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6089904" y="1600200"/>
            <a:ext cx="2606040" cy="23774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13" name="Shape 11"/>
          <p:cNvSpPr/>
          <p:nvPr/>
        </p:nvSpPr>
        <p:spPr>
          <a:xfrm>
            <a:off x="6089904" y="1600200"/>
            <a:ext cx="73152" cy="2377440"/>
          </a:xfrm>
          <a:prstGeom prst="rect">
            <a:avLst/>
          </a:prstGeom>
          <a:solidFill>
            <a:srgbClr val="4F8A6B"/>
          </a:solidFill>
          <a:ln/>
        </p:spPr>
      </p:sp>
      <p:sp>
        <p:nvSpPr>
          <p:cNvPr id="14" name="Text 12"/>
          <p:cNvSpPr/>
          <p:nvPr/>
        </p:nvSpPr>
        <p:spPr>
          <a:xfrm>
            <a:off x="6364224" y="17830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2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$95+</a:t>
            </a:r>
            <a:endParaRPr lang="en-US" sz="5200" dirty="0"/>
          </a:p>
        </p:txBody>
      </p:sp>
      <p:sp>
        <p:nvSpPr>
          <p:cNvPr id="15" name="Text 13"/>
          <p:cNvSpPr/>
          <p:nvPr/>
        </p:nvSpPr>
        <p:spPr>
          <a:xfrm>
            <a:off x="6364224" y="2788920"/>
            <a:ext cx="219456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 a 4-step routine from premium brands</a:t>
            </a:r>
            <a:endParaRPr lang="en-US" sz="1400" dirty="0"/>
          </a:p>
        </p:txBody>
      </p:sp>
      <p:sp>
        <p:nvSpPr>
          <p:cNvPr id="16" name="Text 14"/>
          <p:cNvSpPr/>
          <p:nvPr/>
        </p:nvSpPr>
        <p:spPr>
          <a:xfrm>
            <a:off x="457200" y="416052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gap between budget and premium skincare is where new shoppers enter the aisle, and where a simple routine wins.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 Daily · Partnership proposal · Sample data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4F8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US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essentials, all under $25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554480"/>
            <a:ext cx="1536192" cy="2331720"/>
          </a:xfrm>
          <a:prstGeom prst="rect">
            <a:avLst/>
          </a:prstGeom>
          <a:solidFill>
            <a:srgbClr val="F1F5EF"/>
          </a:solidFill>
          <a:ln/>
        </p:spPr>
      </p:sp>
      <p:sp>
        <p:nvSpPr>
          <p:cNvPr id="5" name="Shape 3"/>
          <p:cNvSpPr/>
          <p:nvPr/>
        </p:nvSpPr>
        <p:spPr>
          <a:xfrm>
            <a:off x="996696" y="1828800"/>
            <a:ext cx="457200" cy="868680"/>
          </a:xfrm>
          <a:prstGeom prst="roundRect">
            <a:avLst>
              <a:gd name="adj" fmla="val 12000"/>
            </a:avLst>
          </a:prstGeom>
          <a:solidFill>
            <a:srgbClr val="D9E8D2"/>
          </a:solidFill>
          <a:ln/>
        </p:spPr>
      </p:sp>
      <p:sp>
        <p:nvSpPr>
          <p:cNvPr id="6" name="Shape 4"/>
          <p:cNvSpPr/>
          <p:nvPr/>
        </p:nvSpPr>
        <p:spPr>
          <a:xfrm>
            <a:off x="1115568" y="1682496"/>
            <a:ext cx="219456" cy="164592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2834640"/>
            <a:ext cx="13533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Gentle Gel Cleanser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48640" y="3383280"/>
            <a:ext cx="1353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$14</a:t>
            </a:r>
            <a:endParaRPr lang="en-US" sz="1800" dirty="0"/>
          </a:p>
        </p:txBody>
      </p:sp>
      <p:sp>
        <p:nvSpPr>
          <p:cNvPr id="9" name="Shape 7"/>
          <p:cNvSpPr/>
          <p:nvPr/>
        </p:nvSpPr>
        <p:spPr>
          <a:xfrm>
            <a:off x="2139696" y="1554480"/>
            <a:ext cx="1536192" cy="2331720"/>
          </a:xfrm>
          <a:prstGeom prst="rect">
            <a:avLst/>
          </a:prstGeom>
          <a:solidFill>
            <a:srgbClr val="F1F5EF"/>
          </a:solidFill>
          <a:ln/>
        </p:spPr>
      </p:sp>
      <p:sp>
        <p:nvSpPr>
          <p:cNvPr id="10" name="Shape 8"/>
          <p:cNvSpPr/>
          <p:nvPr/>
        </p:nvSpPr>
        <p:spPr>
          <a:xfrm>
            <a:off x="2679192" y="1828800"/>
            <a:ext cx="457200" cy="868680"/>
          </a:xfrm>
          <a:prstGeom prst="roundRect">
            <a:avLst>
              <a:gd name="adj" fmla="val 12000"/>
            </a:avLst>
          </a:prstGeom>
          <a:solidFill>
            <a:srgbClr val="BCD6B8"/>
          </a:solidFill>
          <a:ln/>
        </p:spPr>
      </p:sp>
      <p:sp>
        <p:nvSpPr>
          <p:cNvPr id="11" name="Shape 9"/>
          <p:cNvSpPr/>
          <p:nvPr/>
        </p:nvSpPr>
        <p:spPr>
          <a:xfrm>
            <a:off x="2798064" y="1682496"/>
            <a:ext cx="219456" cy="164592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12" name="Text 10"/>
          <p:cNvSpPr/>
          <p:nvPr/>
        </p:nvSpPr>
        <p:spPr>
          <a:xfrm>
            <a:off x="2231136" y="2834640"/>
            <a:ext cx="13533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Hydrating Toner</a:t>
            </a:r>
            <a:endParaRPr lang="en-US" sz="1200" dirty="0"/>
          </a:p>
        </p:txBody>
      </p:sp>
      <p:sp>
        <p:nvSpPr>
          <p:cNvPr id="13" name="Text 11"/>
          <p:cNvSpPr/>
          <p:nvPr/>
        </p:nvSpPr>
        <p:spPr>
          <a:xfrm>
            <a:off x="2231136" y="3383280"/>
            <a:ext cx="1353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$16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>
            <a:off x="3822192" y="1554480"/>
            <a:ext cx="1536192" cy="2331720"/>
          </a:xfrm>
          <a:prstGeom prst="rect">
            <a:avLst/>
          </a:prstGeom>
          <a:solidFill>
            <a:srgbClr val="F1F5EF"/>
          </a:solidFill>
          <a:ln/>
        </p:spPr>
      </p:sp>
      <p:sp>
        <p:nvSpPr>
          <p:cNvPr id="15" name="Shape 13"/>
          <p:cNvSpPr/>
          <p:nvPr/>
        </p:nvSpPr>
        <p:spPr>
          <a:xfrm>
            <a:off x="4361688" y="1828800"/>
            <a:ext cx="457200" cy="868680"/>
          </a:xfrm>
          <a:prstGeom prst="roundRect">
            <a:avLst>
              <a:gd name="adj" fmla="val 12000"/>
            </a:avLst>
          </a:prstGeom>
          <a:solidFill>
            <a:srgbClr val="96C09A"/>
          </a:solidFill>
          <a:ln/>
        </p:spPr>
      </p:sp>
      <p:sp>
        <p:nvSpPr>
          <p:cNvPr id="16" name="Shape 14"/>
          <p:cNvSpPr/>
          <p:nvPr/>
        </p:nvSpPr>
        <p:spPr>
          <a:xfrm>
            <a:off x="4480560" y="1682496"/>
            <a:ext cx="219456" cy="164592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17" name="Text 15"/>
          <p:cNvSpPr/>
          <p:nvPr/>
        </p:nvSpPr>
        <p:spPr>
          <a:xfrm>
            <a:off x="3913632" y="2834640"/>
            <a:ext cx="13533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Niacinamide Serum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3913632" y="3383280"/>
            <a:ext cx="1353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$22</a:t>
            </a:r>
            <a:endParaRPr lang="en-US" sz="1800" dirty="0"/>
          </a:p>
        </p:txBody>
      </p:sp>
      <p:sp>
        <p:nvSpPr>
          <p:cNvPr id="19" name="Shape 17"/>
          <p:cNvSpPr/>
          <p:nvPr/>
        </p:nvSpPr>
        <p:spPr>
          <a:xfrm>
            <a:off x="5504688" y="1554480"/>
            <a:ext cx="1536192" cy="2331720"/>
          </a:xfrm>
          <a:prstGeom prst="rect">
            <a:avLst/>
          </a:prstGeom>
          <a:solidFill>
            <a:srgbClr val="F1F5EF"/>
          </a:solidFill>
          <a:ln/>
        </p:spPr>
      </p:sp>
      <p:sp>
        <p:nvSpPr>
          <p:cNvPr id="20" name="Shape 18"/>
          <p:cNvSpPr/>
          <p:nvPr/>
        </p:nvSpPr>
        <p:spPr>
          <a:xfrm>
            <a:off x="6044184" y="1828800"/>
            <a:ext cx="457200" cy="868680"/>
          </a:xfrm>
          <a:prstGeom prst="roundRect">
            <a:avLst>
              <a:gd name="adj" fmla="val 12000"/>
            </a:avLst>
          </a:prstGeom>
          <a:solidFill>
            <a:srgbClr val="6FA587"/>
          </a:solidFill>
          <a:ln/>
        </p:spPr>
      </p:sp>
      <p:sp>
        <p:nvSpPr>
          <p:cNvPr id="21" name="Shape 19"/>
          <p:cNvSpPr/>
          <p:nvPr/>
        </p:nvSpPr>
        <p:spPr>
          <a:xfrm>
            <a:off x="6163056" y="1682496"/>
            <a:ext cx="219456" cy="164592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22" name="Text 20"/>
          <p:cNvSpPr/>
          <p:nvPr/>
        </p:nvSpPr>
        <p:spPr>
          <a:xfrm>
            <a:off x="5596128" y="2834640"/>
            <a:ext cx="13533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Barrier Moisturizer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5596128" y="3383280"/>
            <a:ext cx="1353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$19</a:t>
            </a:r>
            <a:endParaRPr lang="en-US" sz="1800" dirty="0"/>
          </a:p>
        </p:txBody>
      </p:sp>
      <p:sp>
        <p:nvSpPr>
          <p:cNvPr id="24" name="Shape 22"/>
          <p:cNvSpPr/>
          <p:nvPr/>
        </p:nvSpPr>
        <p:spPr>
          <a:xfrm>
            <a:off x="7187184" y="1554480"/>
            <a:ext cx="1536192" cy="2331720"/>
          </a:xfrm>
          <a:prstGeom prst="rect">
            <a:avLst/>
          </a:prstGeom>
          <a:solidFill>
            <a:srgbClr val="F1F5EF"/>
          </a:solidFill>
          <a:ln/>
        </p:spPr>
      </p:sp>
      <p:sp>
        <p:nvSpPr>
          <p:cNvPr id="25" name="Shape 23"/>
          <p:cNvSpPr/>
          <p:nvPr/>
        </p:nvSpPr>
        <p:spPr>
          <a:xfrm>
            <a:off x="7726680" y="1828800"/>
            <a:ext cx="457200" cy="868680"/>
          </a:xfrm>
          <a:prstGeom prst="roundRect">
            <a:avLst>
              <a:gd name="adj" fmla="val 12000"/>
            </a:avLst>
          </a:prstGeom>
          <a:solidFill>
            <a:srgbClr val="4F8A6B"/>
          </a:solidFill>
          <a:ln/>
        </p:spPr>
      </p:sp>
      <p:sp>
        <p:nvSpPr>
          <p:cNvPr id="26" name="Shape 24"/>
          <p:cNvSpPr/>
          <p:nvPr/>
        </p:nvSpPr>
        <p:spPr>
          <a:xfrm>
            <a:off x="7845552" y="1682496"/>
            <a:ext cx="219456" cy="164592"/>
          </a:xfrm>
          <a:prstGeom prst="rect">
            <a:avLst/>
          </a:prstGeom>
          <a:solidFill>
            <a:srgbClr val="C9A27E"/>
          </a:solidFill>
          <a:ln/>
        </p:spPr>
      </p:sp>
      <p:sp>
        <p:nvSpPr>
          <p:cNvPr id="27" name="Text 25"/>
          <p:cNvSpPr/>
          <p:nvPr/>
        </p:nvSpPr>
        <p:spPr>
          <a:xfrm>
            <a:off x="7278624" y="2834640"/>
            <a:ext cx="135331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Daily SPF 40 Fluid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7278624" y="3383280"/>
            <a:ext cx="135331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8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$24</a:t>
            </a:r>
            <a:endParaRPr lang="en-US" sz="1800" dirty="0"/>
          </a:p>
        </p:txBody>
      </p:sp>
      <p:pic>
        <p:nvPicPr>
          <p:cNvPr id="2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00" y="4096512"/>
            <a:ext cx="256032" cy="256032"/>
          </a:xfrm>
          <a:prstGeom prst="rect">
            <a:avLst/>
          </a:prstGeom>
        </p:spPr>
      </p:pic>
      <p:sp>
        <p:nvSpPr>
          <p:cNvPr id="30" name="Text 27"/>
          <p:cNvSpPr/>
          <p:nvPr/>
        </p:nvSpPr>
        <p:spPr>
          <a:xfrm>
            <a:off x="804672" y="40233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Fragrance-free and dermatologist-tested</a:t>
            </a:r>
            <a:endParaRPr lang="en-US" sz="1150" dirty="0"/>
          </a:p>
        </p:txBody>
      </p:sp>
      <p:pic>
        <p:nvPicPr>
          <p:cNvPr id="3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91840" y="4096512"/>
            <a:ext cx="256032" cy="256032"/>
          </a:xfrm>
          <a:prstGeom prst="rect">
            <a:avLst/>
          </a:prstGeom>
        </p:spPr>
      </p:pic>
      <p:sp>
        <p:nvSpPr>
          <p:cNvPr id="32" name="Text 28"/>
          <p:cNvSpPr/>
          <p:nvPr/>
        </p:nvSpPr>
        <p:spPr>
          <a:xfrm>
            <a:off x="3639312" y="40233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product works with the others, in any order</a:t>
            </a:r>
            <a:endParaRPr lang="en-US" sz="1150" dirty="0"/>
          </a:p>
        </p:txBody>
      </p:sp>
      <p:pic>
        <p:nvPicPr>
          <p:cNvPr id="3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26480" y="4096512"/>
            <a:ext cx="256032" cy="256032"/>
          </a:xfrm>
          <a:prstGeom prst="rect">
            <a:avLst/>
          </a:prstGeom>
        </p:spPr>
      </p:pic>
      <p:sp>
        <p:nvSpPr>
          <p:cNvPr id="34" name="Text 29"/>
          <p:cNvSpPr/>
          <p:nvPr/>
        </p:nvSpPr>
        <p:spPr>
          <a:xfrm>
            <a:off x="6473952" y="4023360"/>
            <a:ext cx="23774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Routine Builder recommends the right set for each shopper</a:t>
            </a:r>
            <a:endParaRPr lang="en-US" sz="1150" dirty="0"/>
          </a:p>
        </p:txBody>
      </p:sp>
      <p:sp>
        <p:nvSpPr>
          <p:cNvPr id="35" name="Text 30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 Daily · Partnership proposal · Sample data</a:t>
            </a:r>
            <a:endParaRPr lang="en-US" sz="900" dirty="0"/>
          </a:p>
        </p:txBody>
      </p:sp>
      <p:sp>
        <p:nvSpPr>
          <p:cNvPr id="36" name="Text 31"/>
          <p:cNvSpPr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1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4F8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PROOF FROM ONLINE LAUNCH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routine sells, and repeats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4206240" cy="30632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101600" dist="25400" dir="8100000">
              <a:srgbClr val="000000">
                <a:alpha val="12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40080" y="1600200"/>
            <a:ext cx="3840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A/B test: online orders that were bundles</a:t>
            </a:r>
            <a:endParaRPr lang="en-US" sz="12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48640" y="1920240"/>
          <a:ext cx="4023360" cy="256032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4937760" y="1508760"/>
            <a:ext cx="374904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8" name="Shape 5"/>
          <p:cNvSpPr/>
          <p:nvPr/>
        </p:nvSpPr>
        <p:spPr>
          <a:xfrm>
            <a:off x="4937760" y="1508760"/>
            <a:ext cx="73152" cy="914400"/>
          </a:xfrm>
          <a:prstGeom prst="rect">
            <a:avLst/>
          </a:prstGeom>
          <a:solidFill>
            <a:srgbClr val="4F8A6B"/>
          </a:solidFill>
          <a:ln/>
        </p:spPr>
      </p:sp>
      <p:sp>
        <p:nvSpPr>
          <p:cNvPr id="9" name="Text 6"/>
          <p:cNvSpPr/>
          <p:nvPr/>
        </p:nvSpPr>
        <p:spPr>
          <a:xfrm>
            <a:off x="5166360" y="150876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44%</a:t>
            </a:r>
            <a:endParaRPr lang="en-US" sz="3200" dirty="0"/>
          </a:p>
        </p:txBody>
      </p:sp>
      <p:sp>
        <p:nvSpPr>
          <p:cNvPr id="10" name="Text 7"/>
          <p:cNvSpPr/>
          <p:nvPr/>
        </p:nvSpPr>
        <p:spPr>
          <a:xfrm>
            <a:off x="6400800" y="150876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of online orders were bundles (target 35%)</a:t>
            </a:r>
            <a:endParaRPr lang="en-US" sz="1250" dirty="0"/>
          </a:p>
        </p:txBody>
      </p:sp>
      <p:sp>
        <p:nvSpPr>
          <p:cNvPr id="11" name="Shape 8"/>
          <p:cNvSpPr/>
          <p:nvPr/>
        </p:nvSpPr>
        <p:spPr>
          <a:xfrm>
            <a:off x="4937760" y="2560320"/>
            <a:ext cx="374904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2" name="Shape 9"/>
          <p:cNvSpPr/>
          <p:nvPr/>
        </p:nvSpPr>
        <p:spPr>
          <a:xfrm>
            <a:off x="4937760" y="2560320"/>
            <a:ext cx="73152" cy="914400"/>
          </a:xfrm>
          <a:prstGeom prst="rect">
            <a:avLst/>
          </a:prstGeom>
          <a:solidFill>
            <a:srgbClr val="4F8A6B"/>
          </a:solidFill>
          <a:ln/>
        </p:spPr>
      </p:sp>
      <p:sp>
        <p:nvSpPr>
          <p:cNvPr id="13" name="Text 10"/>
          <p:cNvSpPr/>
          <p:nvPr/>
        </p:nvSpPr>
        <p:spPr>
          <a:xfrm>
            <a:off x="5166360" y="256032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3.1×</a:t>
            </a:r>
            <a:endParaRPr lang="en-US" sz="3200" dirty="0"/>
          </a:p>
        </p:txBody>
      </p:sp>
      <p:sp>
        <p:nvSpPr>
          <p:cNvPr id="14" name="Text 11"/>
          <p:cNvSpPr/>
          <p:nvPr/>
        </p:nvSpPr>
        <p:spPr>
          <a:xfrm>
            <a:off x="6400800" y="256032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higher order value for routine buyers</a:t>
            </a:r>
            <a:endParaRPr lang="en-US" sz="1250" dirty="0"/>
          </a:p>
        </p:txBody>
      </p:sp>
      <p:sp>
        <p:nvSpPr>
          <p:cNvPr id="15" name="Shape 12"/>
          <p:cNvSpPr/>
          <p:nvPr/>
        </p:nvSpPr>
        <p:spPr>
          <a:xfrm>
            <a:off x="4937760" y="3611880"/>
            <a:ext cx="3749040" cy="914400"/>
          </a:xfrm>
          <a:prstGeom prst="rect">
            <a:avLst/>
          </a:prstGeom>
          <a:solidFill>
            <a:srgbClr val="FFFFFF"/>
          </a:solidFill>
          <a:ln/>
        </p:spPr>
      </p:sp>
      <p:sp>
        <p:nvSpPr>
          <p:cNvPr id="16" name="Shape 13"/>
          <p:cNvSpPr/>
          <p:nvPr/>
        </p:nvSpPr>
        <p:spPr>
          <a:xfrm>
            <a:off x="4937760" y="3611880"/>
            <a:ext cx="73152" cy="914400"/>
          </a:xfrm>
          <a:prstGeom prst="rect">
            <a:avLst/>
          </a:prstGeom>
          <a:solidFill>
            <a:srgbClr val="4F8A6B"/>
          </a:solidFill>
          <a:ln/>
        </p:spPr>
      </p:sp>
      <p:sp>
        <p:nvSpPr>
          <p:cNvPr id="17" name="Text 14"/>
          <p:cNvSpPr/>
          <p:nvPr/>
        </p:nvSpPr>
        <p:spPr>
          <a:xfrm>
            <a:off x="5166360" y="3611880"/>
            <a:ext cx="1188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200" b="1" dirty="0">
                <a:solidFill>
                  <a:srgbClr val="4F8A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2×</a:t>
            </a:r>
            <a:endParaRPr lang="en-US" sz="3200" dirty="0"/>
          </a:p>
        </p:txBody>
      </p:sp>
      <p:sp>
        <p:nvSpPr>
          <p:cNvPr id="18" name="Text 15"/>
          <p:cNvSpPr/>
          <p:nvPr/>
        </p:nvSpPr>
        <p:spPr>
          <a:xfrm>
            <a:off x="6400800" y="3611880"/>
            <a:ext cx="21945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purchase vs. single-product buyers</a:t>
            </a:r>
            <a:endParaRPr lang="en-US" sz="1250" dirty="0"/>
          </a:p>
        </p:txBody>
      </p:sp>
      <p:sp>
        <p:nvSpPr>
          <p:cNvPr id="19" name="Text 16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 Daily · Partnership proposal · Sample data</a:t>
            </a:r>
            <a:endParaRPr lang="en-US" sz="900" dirty="0"/>
          </a:p>
        </p:txBody>
      </p:sp>
      <p:sp>
        <p:nvSpPr>
          <p:cNvPr id="20" name="Text 17"/>
          <p:cNvSpPr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4F8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WE BRING TO YOUR SHELF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starter kit built for trial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3657600" cy="306324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691640"/>
            <a:ext cx="31089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$39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731520" y="2606040"/>
            <a:ext cx="3108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400" kern="0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STARTER KIT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31520" y="3017520"/>
            <a:ext cx="31089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DBE9D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Cleanser + serum + moisturizer: a full routine in one box, sized for the drugstore shelf.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4480560" y="1554480"/>
            <a:ext cx="548640" cy="548640"/>
          </a:xfrm>
          <a:prstGeom prst="ellipse">
            <a:avLst/>
          </a:prstGeom>
          <a:solidFill>
            <a:srgbClr val="F1F5EF"/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17720" y="1691640"/>
            <a:ext cx="274320" cy="274320"/>
          </a:xfrm>
          <a:prstGeom prst="rect">
            <a:avLst/>
          </a:prstGeom>
        </p:spPr>
      </p:pic>
      <p:sp>
        <p:nvSpPr>
          <p:cNvPr id="10" name="Text 7"/>
          <p:cNvSpPr/>
          <p:nvPr/>
        </p:nvSpPr>
        <p:spPr>
          <a:xfrm>
            <a:off x="5212080" y="150876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range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5212080" y="18288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starter kit plus all 5 single products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480560" y="2331720"/>
            <a:ext cx="548640" cy="548640"/>
          </a:xfrm>
          <a:prstGeom prst="ellipse">
            <a:avLst/>
          </a:prstGeom>
          <a:solidFill>
            <a:srgbClr val="F1F5EF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7720" y="2468880"/>
            <a:ext cx="274320" cy="27432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212080" y="228600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Launch end-cap</a:t>
            </a:r>
            <a:endParaRPr lang="en-US" sz="1400" dirty="0"/>
          </a:p>
        </p:txBody>
      </p:sp>
      <p:sp>
        <p:nvSpPr>
          <p:cNvPr id="15" name="Text 11"/>
          <p:cNvSpPr/>
          <p:nvPr/>
        </p:nvSpPr>
        <p:spPr>
          <a:xfrm>
            <a:off x="5212080" y="26060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fund the display for launch month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480560" y="3108960"/>
            <a:ext cx="548640" cy="548640"/>
          </a:xfrm>
          <a:prstGeom prst="ellipse">
            <a:avLst/>
          </a:prstGeom>
          <a:solidFill>
            <a:srgbClr val="F1F5EF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720" y="3246120"/>
            <a:ext cx="274320" cy="274320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5212080" y="306324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campaign</a:t>
            </a:r>
            <a:endParaRPr lang="en-US" sz="1400" dirty="0"/>
          </a:p>
        </p:txBody>
      </p:sp>
      <p:sp>
        <p:nvSpPr>
          <p:cNvPr id="19" name="Text 14"/>
          <p:cNvSpPr/>
          <p:nvPr/>
        </p:nvSpPr>
        <p:spPr>
          <a:xfrm>
            <a:off x="5212080" y="33832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"Your routine in 30 seconds" in store and online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4480560" y="3886200"/>
            <a:ext cx="548640" cy="548640"/>
          </a:xfrm>
          <a:prstGeom prst="ellipse">
            <a:avLst/>
          </a:prstGeom>
          <a:solidFill>
            <a:srgbClr val="F1F5EF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17720" y="4023360"/>
            <a:ext cx="274320" cy="274320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212080" y="384048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Shelf QR code (v1.1)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5212080" y="4160520"/>
            <a:ext cx="34747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Opens the Routine Builder from the aisle</a:t>
            </a:r>
            <a:endParaRPr lang="en-US" sz="1200" dirty="0"/>
          </a:p>
        </p:txBody>
      </p:sp>
      <p:sp>
        <p:nvSpPr>
          <p:cNvPr id="24" name="Text 18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 Daily · Partnership proposal · Sample data</a:t>
            </a:r>
            <a:endParaRPr lang="en-US" sz="900" dirty="0"/>
          </a:p>
        </p:txBody>
      </p:sp>
      <p:sp>
        <p:nvSpPr>
          <p:cNvPr id="25" name="Text 19"/>
          <p:cNvSpPr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1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4F8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DEAL ECONOMICS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Year 1 at 120 stores</a:t>
            </a:r>
            <a:endParaRPr lang="en-US" sz="30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508760"/>
          <a:ext cx="457200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371600"/>
              </a:tblGrid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Year 1, 120 stores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2E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Value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F3A2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Units sold (12 per store per week)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74,880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Retail sales in your stores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E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$1.95M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E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4F8A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Your margin (40%)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400" b="1" dirty="0">
                          <a:solidFill>
                            <a:srgbClr val="4F8A6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$779K</a:t>
                      </a:r>
                      <a:endParaRPr lang="en-US" sz="14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Display and launch marketing (we fund)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E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$102K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5E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Slow sellers swapped after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250" dirty="0">
                          <a:solidFill>
                            <a:srgbClr val="1F2A2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 weeks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6E2D3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394960" y="1508760"/>
            <a:ext cx="32918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F3A2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Where each retail dollar goes</a:t>
            </a:r>
            <a:endParaRPr lang="en-US" sz="1200" dirty="0"/>
          </a:p>
        </p:txBody>
      </p:sp>
      <p:graphicFrame>
        <p:nvGraphicFramePr>
          <p:cNvPr id="6" name="Chart 0" descr=""/>
          <p:cNvGraphicFramePr/>
          <p:nvPr/>
        </p:nvGraphicFramePr>
        <p:xfrm>
          <a:off x="5303520" y="1828800"/>
          <a:ext cx="3474720" cy="27432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Text 3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 Daily · Partnership proposal · Sample data</a:t>
            </a:r>
            <a:endParaRPr lang="en-US" sz="900" dirty="0"/>
          </a:p>
        </p:txBody>
      </p:sp>
      <p:sp>
        <p:nvSpPr>
          <p:cNvPr id="8" name="Text 4"/>
          <p:cNvSpPr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4F8A6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ASK, AND HOW WE SHARE THE RISK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457200" y="59436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F3A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low-risk test for a new brand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457200" y="1508760"/>
            <a:ext cx="3977640" cy="2651760"/>
          </a:xfrm>
          <a:prstGeom prst="rect">
            <a:avLst/>
          </a:prstGeom>
          <a:solidFill>
            <a:srgbClr val="F1F5EF"/>
          </a:solidFill>
          <a:ln/>
        </p:spPr>
      </p:sp>
      <p:sp>
        <p:nvSpPr>
          <p:cNvPr id="5" name="Shape 3"/>
          <p:cNvSpPr/>
          <p:nvPr/>
        </p:nvSpPr>
        <p:spPr>
          <a:xfrm>
            <a:off x="457200" y="1508760"/>
            <a:ext cx="3977640" cy="502920"/>
          </a:xfrm>
          <a:prstGeom prst="rect">
            <a:avLst/>
          </a:prstGeom>
          <a:solidFill>
            <a:srgbClr val="1F3A2E"/>
          </a:solidFill>
          <a:ln/>
        </p:spPr>
      </p:sp>
      <p:sp>
        <p:nvSpPr>
          <p:cNvPr id="6" name="Text 4"/>
          <p:cNvSpPr/>
          <p:nvPr/>
        </p:nvSpPr>
        <p:spPr>
          <a:xfrm>
            <a:off x="685800" y="150876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Our ask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40080" y="2148840"/>
            <a:ext cx="36118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 stores from launch week 5</a:t>
            </a:r>
            <a:endParaRPr lang="en-US" sz="13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End-cap display for launch month</a:t>
            </a:r>
            <a:endParaRPr lang="en-US" sz="13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Shared launch marketing</a:t>
            </a:r>
            <a:endParaRPr lang="en-US" sz="13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Weekly sell-through data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4709160" y="1508760"/>
            <a:ext cx="3977640" cy="2651760"/>
          </a:xfrm>
          <a:prstGeom prst="rect">
            <a:avLst/>
          </a:prstGeom>
          <a:solidFill>
            <a:srgbClr val="F1F5EF"/>
          </a:solidFill>
          <a:ln/>
        </p:spPr>
      </p:sp>
      <p:sp>
        <p:nvSpPr>
          <p:cNvPr id="9" name="Shape 7"/>
          <p:cNvSpPr/>
          <p:nvPr/>
        </p:nvSpPr>
        <p:spPr>
          <a:xfrm>
            <a:off x="4709160" y="1508760"/>
            <a:ext cx="3977640" cy="502920"/>
          </a:xfrm>
          <a:prstGeom prst="rect">
            <a:avLst/>
          </a:prstGeom>
          <a:solidFill>
            <a:srgbClr val="4F8A6B"/>
          </a:solidFill>
          <a:ln/>
        </p:spPr>
      </p:sp>
      <p:sp>
        <p:nvSpPr>
          <p:cNvPr id="10" name="Text 8"/>
          <p:cNvSpPr/>
          <p:nvPr/>
        </p:nvSpPr>
        <p:spPr>
          <a:xfrm>
            <a:off x="4937760" y="1508760"/>
            <a:ext cx="35661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we take on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4892040" y="2148840"/>
            <a:ext cx="3611880" cy="2240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 fund displays and launch marketing ($102K)</a:t>
            </a:r>
            <a:endParaRPr lang="en-US" sz="13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Slow sellers swapped after 8 weeks</a:t>
            </a:r>
            <a:endParaRPr lang="en-US" sz="13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Online proof before your shelf: 44% bundle rate</a:t>
            </a:r>
            <a:endParaRPr lang="en-US" sz="1350" dirty="0"/>
          </a:p>
          <a:p>
            <a:pPr marL="342900" indent="-342900">
              <a:spcAft>
                <a:spcPts val="900"/>
              </a:spcAft>
              <a:buSzPct val="100000"/>
              <a:buChar char="•"/>
            </a:pPr>
            <a:r>
              <a:rPr lang="en-US" sz="1350" dirty="0">
                <a:solidFill>
                  <a:srgbClr val="1F2A2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review at weeks 4 and 8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 Daily · Partnership proposal · Sample data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D7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F3A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1148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NEXT STEPS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457200" y="7315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From signature to shelf in 5 weeks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731520" y="2331720"/>
            <a:ext cx="7680960" cy="0"/>
          </a:xfrm>
          <a:prstGeom prst="line">
            <a:avLst/>
          </a:prstGeom>
          <a:noFill/>
          <a:ln w="25400">
            <a:solidFill>
              <a:srgbClr val="4F8A6B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66928" y="2167128"/>
            <a:ext cx="329184" cy="329184"/>
          </a:xfrm>
          <a:prstGeom prst="ellipse">
            <a:avLst/>
          </a:prstGeom>
          <a:solidFill>
            <a:srgbClr val="C9A27E"/>
          </a:solidFill>
          <a:ln/>
        </p:spPr>
      </p:sp>
      <p:sp>
        <p:nvSpPr>
          <p:cNvPr id="6" name="Text 4"/>
          <p:cNvSpPr/>
          <p:nvPr/>
        </p:nvSpPr>
        <p:spPr>
          <a:xfrm>
            <a:off x="457200" y="265176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0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457200" y="2971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Sign partnership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2249424" y="2167128"/>
            <a:ext cx="329184" cy="329184"/>
          </a:xfrm>
          <a:prstGeom prst="ellipse">
            <a:avLst/>
          </a:prstGeom>
          <a:solidFill>
            <a:srgbClr val="4F8A6B"/>
          </a:solidFill>
          <a:ln/>
        </p:spPr>
      </p:sp>
      <p:sp>
        <p:nvSpPr>
          <p:cNvPr id="9" name="Text 7"/>
          <p:cNvSpPr/>
          <p:nvPr/>
        </p:nvSpPr>
        <p:spPr>
          <a:xfrm>
            <a:off x="2139696" y="265176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1–2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2139696" y="2971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Planogram and end-cap approved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3931920" y="2167128"/>
            <a:ext cx="329184" cy="329184"/>
          </a:xfrm>
          <a:prstGeom prst="ellipse">
            <a:avLst/>
          </a:prstGeom>
          <a:solidFill>
            <a:srgbClr val="4F8A6B"/>
          </a:solidFill>
          <a:ln/>
        </p:spPr>
      </p:sp>
      <p:sp>
        <p:nvSpPr>
          <p:cNvPr id="12" name="Text 10"/>
          <p:cNvSpPr/>
          <p:nvPr/>
        </p:nvSpPr>
        <p:spPr>
          <a:xfrm>
            <a:off x="3822192" y="265176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3–4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3822192" y="2971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Ship initial order to 120 stores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5614416" y="2167128"/>
            <a:ext cx="329184" cy="329184"/>
          </a:xfrm>
          <a:prstGeom prst="ellipse">
            <a:avLst/>
          </a:prstGeom>
          <a:solidFill>
            <a:srgbClr val="4F8A6B"/>
          </a:solidFill>
          <a:ln/>
        </p:spPr>
      </p:sp>
      <p:sp>
        <p:nvSpPr>
          <p:cNvPr id="15" name="Text 13"/>
          <p:cNvSpPr/>
          <p:nvPr/>
        </p:nvSpPr>
        <p:spPr>
          <a:xfrm>
            <a:off x="5504688" y="265176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5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504688" y="2971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In-store launch with campaign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7296912" y="2167128"/>
            <a:ext cx="329184" cy="329184"/>
          </a:xfrm>
          <a:prstGeom prst="ellipse">
            <a:avLst/>
          </a:prstGeom>
          <a:solidFill>
            <a:srgbClr val="4F8A6B"/>
          </a:solidFill>
          <a:ln/>
        </p:spPr>
      </p:sp>
      <p:sp>
        <p:nvSpPr>
          <p:cNvPr id="18" name="Text 16"/>
          <p:cNvSpPr/>
          <p:nvPr/>
        </p:nvSpPr>
        <p:spPr>
          <a:xfrm>
            <a:off x="7187184" y="2651760"/>
            <a:ext cx="15544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7187184" y="2971800"/>
            <a:ext cx="15544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Joint review and range swap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416052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CFE6C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Jahnvi Raichura  ·  jahnviraichura.com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457200" y="480060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9C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Dew Daily · Partnership proposal · Sample data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8229600" y="4800600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A9C2B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8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Dew Daily · Retail Partner Pitch</dc:title>
  <dc:subject>PptxGenJS Presentation</dc:subject>
  <dc:creator>Jahnvi Raichura</dc:creator>
  <cp:lastModifiedBy>Jahnvi Raichura</cp:lastModifiedBy>
  <cp:revision>1</cp:revision>
  <dcterms:created xsi:type="dcterms:W3CDTF">2026-11-06T01:44:43Z</dcterms:created>
  <dcterms:modified xsi:type="dcterms:W3CDTF">2026-11-06T01:44:43Z</dcterms:modified>
</cp:coreProperties>
</file>